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262626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rgbClr val="262626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bg>
      <p:bgPr>
        <a:solidFill>
          <a:srgbClr val="262626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rgbClr val="262626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rgbClr val="262626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262626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262626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bg>
      <p:bgPr>
        <a:solidFill>
          <a:srgbClr val="262626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rgbClr val="262626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bg>
      <p:bgPr>
        <a:solidFill>
          <a:srgbClr val="262626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bg>
      <p:bgPr>
        <a:solidFill>
          <a:srgbClr val="262626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626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62626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311501" y="733989"/>
            <a:ext cx="5746387" cy="40344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 sz="5400"/>
              <a:t>Emotional Distress in Patients with Chronic Lymphocytic Leukemia Compared to the General Population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6311500" y="5209278"/>
            <a:ext cx="4789023" cy="1147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200"/>
              <a:t>Alec Trifilo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1800"/>
              <a:t>Dr. Marcus Herman-Giddens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1800"/>
              <a:t>Justin Seweryn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16617" r="28483" t="0"/>
          <a:stretch/>
        </p:blipFill>
        <p:spPr>
          <a:xfrm>
            <a:off x="20" y="10"/>
            <a:ext cx="6024134" cy="6857990"/>
          </a:xfrm>
          <a:custGeom>
            <a:rect b="b" l="l" r="r" t="t"/>
            <a:pathLst>
              <a:path extrusionOk="0" h="6858000" w="6024154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Methodology</a:t>
            </a:r>
            <a:endParaRPr/>
          </a:p>
        </p:txBody>
      </p:sp>
      <p:pic>
        <p:nvPicPr>
          <p:cNvPr id="146" name="Google Shape;146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0145" y="1707476"/>
            <a:ext cx="8626954" cy="7632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24665" y="2832269"/>
            <a:ext cx="8637916" cy="6902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able&#10;&#10;Description automatically generated" id="148" name="Google Shape;148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24664" y="3917359"/>
            <a:ext cx="8637917" cy="100735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49" name="Google Shape;149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24664" y="5303854"/>
            <a:ext cx="8637917" cy="621009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2"/>
          <p:cNvSpPr txBox="1"/>
          <p:nvPr/>
        </p:nvSpPr>
        <p:spPr>
          <a:xfrm>
            <a:off x="727494" y="1906438"/>
            <a:ext cx="1521125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PHQ-9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GAD-7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3"/>
          <p:cNvSpPr txBox="1"/>
          <p:nvPr/>
        </p:nvSpPr>
        <p:spPr>
          <a:xfrm>
            <a:off x="3991155" y="526211"/>
            <a:ext cx="2743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3"/>
          <p:cNvSpPr txBox="1"/>
          <p:nvPr/>
        </p:nvSpPr>
        <p:spPr>
          <a:xfrm>
            <a:off x="669985" y="439947"/>
            <a:ext cx="111252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/>
          </a:p>
        </p:txBody>
      </p:sp>
      <p:pic>
        <p:nvPicPr>
          <p:cNvPr descr="Chart, bar chart&#10;&#10;Description automatically generated" id="158" name="Google Shape;15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20287" y="1615806"/>
            <a:ext cx="5604294" cy="43452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able&#10;&#10;Description automatically generated" id="159" name="Google Shape;159;p23"/>
          <p:cNvPicPr preferRelativeResize="0"/>
          <p:nvPr/>
        </p:nvPicPr>
        <p:blipFill rotWithShape="1">
          <a:blip r:embed="rId4">
            <a:alphaModFix/>
          </a:blip>
          <a:srcRect b="9285" l="0" r="34608" t="0"/>
          <a:stretch/>
        </p:blipFill>
        <p:spPr>
          <a:xfrm>
            <a:off x="497456" y="1609079"/>
            <a:ext cx="5605293" cy="4359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Discussion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5" name="Google Shape;165;p24"/>
          <p:cNvSpPr txBox="1"/>
          <p:nvPr>
            <p:ph idx="1" type="body"/>
          </p:nvPr>
        </p:nvSpPr>
        <p:spPr>
          <a:xfrm>
            <a:off x="838200" y="1825625"/>
            <a:ext cx="484542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K10- Measure of Overall psychological distress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CLL Group – mild-severe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Healthy Group – none-mild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 sz="2400"/>
              <a:t>PHQ-9- Measure of Depression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CLL Group – mild-moderate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Healthy Group – minimal-moderate</a:t>
            </a:r>
            <a:endParaRPr/>
          </a:p>
        </p:txBody>
      </p:sp>
      <p:sp>
        <p:nvSpPr>
          <p:cNvPr id="166" name="Google Shape;166;p24"/>
          <p:cNvSpPr txBox="1"/>
          <p:nvPr/>
        </p:nvSpPr>
        <p:spPr>
          <a:xfrm>
            <a:off x="6494930" y="1822077"/>
            <a:ext cx="4805081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GAD-7 – Measure of Anxiety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CLL Group – mild-moderate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Healthy Group – low - mild</a:t>
            </a:r>
            <a:endParaRPr/>
          </a:p>
          <a:p>
            <a:pPr indent="-1333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33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PSS – Measure of Stress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CLL Group – moderate 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Healthy Group - low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172" name="Google Shape;172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Analysis of mental status can: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 Improve treatment through therapy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Improve quality of life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A clinically worse mental health status has been linked to longer hospital stays and higher chances of re-admission.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Discussion</a:t>
            </a:r>
            <a:endParaRPr/>
          </a:p>
        </p:txBody>
      </p:sp>
      <p:sp>
        <p:nvSpPr>
          <p:cNvPr id="178" name="Google Shape;178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Mental health treatment in conjunction with cancer treatment can help prevent readmissions. 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Mental health screenings should be performed as it could provide patients with assistance as a way to prevent setbacks or relapses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Conclusion</a:t>
            </a:r>
            <a:endParaRPr/>
          </a:p>
        </p:txBody>
      </p:sp>
      <p:sp>
        <p:nvSpPr>
          <p:cNvPr id="184" name="Google Shape;184;p2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en-US" sz="3600"/>
              <a:t>Patients with chronic lymphocytic leukemia have higher levels of depression, anxiety, stress, and a lower quality of life.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/>
              <a:t> </a:t>
            </a:r>
            <a:r>
              <a:rPr lang="en-US" sz="3600"/>
              <a:t> </a:t>
            </a:r>
            <a:endParaRPr sz="3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Future work</a:t>
            </a:r>
            <a:endParaRPr/>
          </a:p>
        </p:txBody>
      </p:sp>
      <p:sp>
        <p:nvSpPr>
          <p:cNvPr id="190" name="Google Shape;190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How can mental health treatment be used in conjuction with chemotherapy or radiation?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Positive benefits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Better outcomes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Longer survival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Works Cited</a:t>
            </a:r>
            <a:endParaRPr/>
          </a:p>
        </p:txBody>
      </p:sp>
      <p:sp>
        <p:nvSpPr>
          <p:cNvPr id="196" name="Google Shape;196;p2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Chronic Lymphocytic Leukemia - Cancer Stat Facts. (n.d.). Retrieved from https://seer.cancer.gov/statfacts/html/clyl.html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Naughton, M. J., &amp; Weaver, K. E. (2014). Physical and mental health among cancer survivors: considerations for long-term care and quality of life. </a:t>
            </a:r>
            <a:r>
              <a:rPr i="1" lang="en-US" sz="1200"/>
              <a:t>North Carolina medical journal</a:t>
            </a:r>
            <a:r>
              <a:rPr lang="en-US" sz="1200"/>
              <a:t>, </a:t>
            </a:r>
            <a:r>
              <a:rPr i="1" lang="en-US" sz="1200"/>
              <a:t>75</a:t>
            </a:r>
            <a:r>
              <a:rPr lang="en-US" sz="1200"/>
              <a:t>(4), 283–286. https://doi.org/10.18043/ncm.75.4.283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Richardson, D., MD. (2016, December 5). Psychosocial Factors Associated With High Readmission Rates Longer Hospital Stays. Retrieved February 4, 2021, from https://cancer.osu.edu/news/psychosocial-factors-associated-with-high-readmission-rates-longer-hospital-stays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Turner, J., &amp; Kelly, B. (2000). Emotional dimensions of chronic disease. The Western journal of medicine, 172(2), 124–128. https://doi.org/10.1136/ewjm.172.2.124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Zabora, J., Brintzenhofeszoc, K., Curbow, B., Hooker, C., &amp; Piantadosi, S. (2001). The prevalence of psychological distress by cancer site. Psycho-Oncology, 10(1), 19–28. https://doi.org/10.1002/1099- 1611(200101/02)10:1&lt;19::aidpon501&gt;3.0.co;2-6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Lauber, C., Falcato, L., Nordt, C. and Rössler, W. (2003), Lay beliefs about causes of depression. Acta Psychiatrica Scandinavica, 108: 96-99. https://doi.org/10.1034/j.1600- 0447.108.s418.19.x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Shanafelt, T. D., Bowen, D., Venkat, C., Slager, S. L., Zent, C. S., Kay, N. E., Reinalda, M., Sloan, J. A., &amp; Call, T. G. (2007). Quality of life in chronic lymphocytic leukemia: an international survey of 1482 patients. British journal of haematology, 139(2), 255–264. https://doi.org/10.1111/j.1365- 2141.2007.06791.x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Holzner, B., Kemmler, G., Kopp, M., Nguyen-Van-Tam, D., Sperner-Unterweger, B., &amp; Greil, R. (2004). Quality of life of patients with chronic lymphocytic leukemia: results of a longitudinal investigation over 1 yr. European journal of haematology, 72(6), 381–389. https://doi.org/10.1111/j.1600- 0609.2004.00233.x </a:t>
            </a:r>
            <a:endParaRPr sz="1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</a:pPr>
            <a:r>
              <a:rPr lang="en-US" sz="1200"/>
              <a:t>Ringdal, G. I., &amp; Ringdal, K. (2019). Cancer and depression: A comparison of cancer victims with the general population, findings from the European Social Survey 2014. Scandinavian journal of public health, 47(5), 504–510. https://doi.org/10.1177/1403494817727161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0"/>
          <p:cNvSpPr txBox="1"/>
          <p:nvPr>
            <p:ph type="title"/>
          </p:nvPr>
        </p:nvSpPr>
        <p:spPr>
          <a:xfrm>
            <a:off x="838200" y="37950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Acknowledgements</a:t>
            </a:r>
            <a:endParaRPr/>
          </a:p>
        </p:txBody>
      </p:sp>
      <p:sp>
        <p:nvSpPr>
          <p:cNvPr id="202" name="Google Shape;202;p3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Marcus Herman-Giddens, UNC Chapel Hill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Justin Seweryn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Richard Santo Trifilo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Laura and Bill Trifilo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Science Research Peers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What is Chronic Lymphocytic Leukemia?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838200" y="1825625"/>
            <a:ext cx="621676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CLL is the most common adult leukemia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Bone marrow makes too many lymphocytes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Patient Population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Male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Caucasian 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&gt; 65</a:t>
            </a:r>
            <a:endParaRPr/>
          </a:p>
        </p:txBody>
      </p:sp>
      <p:pic>
        <p:nvPicPr>
          <p:cNvPr descr="A picture containing honeycomb, food&#10;&#10;Description generated with very high confidence" id="93" name="Google Shape;93;p1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475" y="2243484"/>
            <a:ext cx="4652331" cy="3501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What is Chronic Lymphocytic Leukemia?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838200" y="1825625"/>
            <a:ext cx="467839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Demographics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Median diagnosis is 70 years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Median death is 81 years 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Per 100,000 people: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/>
              <a:t>7 male, 4 female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800"/>
              <a:t>7 white, 2 black</a:t>
            </a: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6449683" y="2222740"/>
            <a:ext cx="52736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iagram&#10;&#10;Description automatically generated" id="101" name="Google Shape;10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61427" y="1717825"/>
            <a:ext cx="3574391" cy="43856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Physical Symptoms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Appear at third or fourth stage 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More illnesses with worse effects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Enlarged lymph nodes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Fatigue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Excessive bleeding/bruising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Shortness of breath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Fever </a:t>
            </a:r>
            <a:endParaRPr/>
          </a:p>
        </p:txBody>
      </p:sp>
      <p:pic>
        <p:nvPicPr>
          <p:cNvPr descr="A close up of a person&#10;&#10;Description automatically generated" id="108" name="Google Shape;10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79079" y="2096488"/>
            <a:ext cx="3874994" cy="2593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Emotional Symptoms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838200" y="1825625"/>
            <a:ext cx="10515600" cy="3096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Increased levels of:</a:t>
            </a:r>
            <a:endParaRPr/>
          </a:p>
          <a:p>
            <a:pPr indent="-1524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Anxiety – related to not knowing disease progression</a:t>
            </a:r>
            <a:endParaRPr/>
          </a:p>
          <a:p>
            <a:pPr indent="-1524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Depression – Probability of death</a:t>
            </a:r>
            <a:endParaRPr/>
          </a:p>
          <a:p>
            <a:pPr indent="-1524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Stress - Treatments</a:t>
            </a:r>
            <a:endParaRPr/>
          </a:p>
          <a:p>
            <a:pPr indent="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Lower quality of life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Emotional symptoms</a:t>
            </a:r>
            <a:endParaRPr/>
          </a:p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Cancer survivors are more than twice as likely to have disabling psychological problems compared with adults without cancer.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Individuals who have both cancer and other chronic illnesses have 6 times higher risk of mental illness than adults without cancer.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Hypothesis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The presence and severity of psychological conditions is increased in individuals with CLL as compared to those without physical illnesses.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Methodology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838200" y="1825625"/>
            <a:ext cx="10515600" cy="1849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Experimental Group: CLL patients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Control Group: Non-ill individuals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3" name="Google Shape;133;p20"/>
          <p:cNvSpPr txBox="1"/>
          <p:nvPr/>
        </p:nvSpPr>
        <p:spPr>
          <a:xfrm>
            <a:off x="842513" y="3991155"/>
            <a:ext cx="3706483" cy="20928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Patient demographics: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Over 50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Live in the USA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0"/>
          <p:cNvSpPr txBox="1"/>
          <p:nvPr/>
        </p:nvSpPr>
        <p:spPr>
          <a:xfrm>
            <a:off x="4737879" y="4292181"/>
            <a:ext cx="5172973" cy="17851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Includes men and women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All races ( majority Caucasian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Methodology</a:t>
            </a:r>
            <a:endParaRPr/>
          </a:p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Surveys used: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K10 - Overall Psychological stress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PHQ-9 - Depression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GAD-7 - Anxiety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en-US"/>
              <a:t>PSS – Stress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177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/>
              <a:t>Each survey highlights a different emotional symptom of CLL, providing a comprehensive assessment of mental health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